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258" r:id="rId4"/>
    <p:sldId id="259" r:id="rId5"/>
    <p:sldId id="307" r:id="rId6"/>
    <p:sldId id="308" r:id="rId7"/>
    <p:sldId id="264" r:id="rId8"/>
    <p:sldId id="265" r:id="rId9"/>
    <p:sldId id="263" r:id="rId10"/>
    <p:sldId id="279" r:id="rId11"/>
    <p:sldId id="305" r:id="rId12"/>
    <p:sldId id="268" r:id="rId13"/>
    <p:sldId id="267" r:id="rId14"/>
    <p:sldId id="260" r:id="rId15"/>
    <p:sldId id="261" r:id="rId16"/>
    <p:sldId id="262" r:id="rId17"/>
    <p:sldId id="269" r:id="rId18"/>
    <p:sldId id="270" r:id="rId19"/>
    <p:sldId id="272" r:id="rId20"/>
    <p:sldId id="273" r:id="rId21"/>
    <p:sldId id="297" r:id="rId22"/>
    <p:sldId id="306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300" r:id="rId33"/>
    <p:sldId id="275" r:id="rId34"/>
    <p:sldId id="276" r:id="rId35"/>
    <p:sldId id="309" r:id="rId36"/>
    <p:sldId id="311" r:id="rId37"/>
    <p:sldId id="312" r:id="rId38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3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handoutMaster" Target="handoutMasters/handout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theme" Target="theme/theme1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00A59-8045-47C1-BDF7-9E2CC5196C17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10A51-1735-4879-8DCF-CFB2C26A8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17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84DBF-2CD7-41A1-BC9F-BC86D59DB64B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7B956-0090-4DB8-BEE5-1334DE1A6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4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89FC-55A0-4BF1-80E5-EAB432AEB29A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Sugarcane Research and Development Board, Punjab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78235-AC40-4D9B-8E5D-80E09A7CD111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Sugarcane Research and Development Board, Punjab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42716-5DD6-4D7E-A103-166705B1E666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Sugarcane Research and Development Board, Punjab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E146-B35E-47E4-91CB-FA9B4453BA2E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Sugarcane Research and Development Board, Punjab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57B41-B374-41AB-89B1-9B004DE30696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Sugarcane Research and Development Board, Punjab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CCE6-E67B-43AA-9679-E8EAF89E49E0}" type="datetime1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Sugarcane Research and Development Board, Punjab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619D1-4C3F-42A8-B945-8263FEDB0280}" type="datetime1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Sugarcane Research and Development Board, Punjab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87FC5-514E-4BBD-A067-ED8912AF2399}" type="datetime1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Sugarcane Research and Development Board, Punjab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7E24-7C44-48E3-BA22-5C69587EE411}" type="datetime1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Sugarcane Research and Development Board, Punjab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D6DD-38BB-4B8E-A051-B307D808ADC8}" type="datetime1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Sugarcane Research and Development Board, Punjab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032EA-81F9-4BEF-85E7-C7190DF4E8D2}" type="datetime1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Sugarcane Research and Development Board, Punjab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B5FD6-1B6F-4EA6-ABD7-6E76AFF62B9D}" type="datetime1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Sugarcane Research and Development Board, Punjab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2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2.jpeg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.jpeg" /><Relationship Id="rId4" Type="http://schemas.openxmlformats.org/officeDocument/2006/relationships/image" Target="../media/image1.png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057400"/>
            <a:ext cx="6858000" cy="21336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Recent Advancements in Sugarcane Genomics</a:t>
            </a:r>
            <a:br>
              <a:rPr lang="en-US" sz="4800" dirty="0">
                <a:latin typeface="Times New Roman" pitchFamily="18" charset="0"/>
                <a:cs typeface="Times New Roman" pitchFamily="18" charset="0"/>
              </a:rPr>
            </a:b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02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Genome Editing Technologies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1"/>
            <a:ext cx="7848600" cy="43433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Conventional techniques such as gene knockout using P-element and transposons elements have been superseded by more accurate genome editing methods like ZFN, TELENS and CRISPR/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9. </a:t>
            </a:r>
          </a:p>
          <a:p>
            <a:pPr marL="0" indent="0" algn="just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Following are different types of genome editing technologies: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Zinc Finger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Nuleases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(ZFN)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Transcriptional activators like effector nucleases TALENS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Clustered regularly interspaced short palindromic repeats (CRISPR-associated protein-9)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3025306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5447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ZFNs are fusions of zinc-finger based DNA recognition modules and the DNA cleavage domain of the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Fokl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restriction enzyme.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Each individual zinc finger typically recognizes and binds to a nucleotide triplet and fingers are often assembled into groups to bind to specific DNA sequences.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3152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Zinc Finger Nucleases (ZFN)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t="46875" r="36359" b="8161"/>
          <a:stretch/>
        </p:blipFill>
        <p:spPr bwMode="auto">
          <a:xfrm>
            <a:off x="1371600" y="3352800"/>
            <a:ext cx="6781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709172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3152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Zinc Finger Nucleases (ZFN)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51037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Characteristics: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 D Structural motif of the proteins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Co-ordination of one or more Zn ions.</a:t>
            </a:r>
          </a:p>
          <a:p>
            <a:pPr marL="341313" indent="-341313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Zinc+ is helped in place by two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histidine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1313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 group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Present in Tandem repeats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Interacting with DNA or RNA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Zinc ion holding the structure together.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Zinc Motif consist of 30 Amino acids and folds into beta alpha structure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Each finger binds to a triplet within the DNA substrate.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1" t="16320" r="1123" b="8012"/>
          <a:stretch/>
        </p:blipFill>
        <p:spPr bwMode="auto">
          <a:xfrm>
            <a:off x="5562600" y="1600200"/>
            <a:ext cx="3352800" cy="353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05000" y="1036638"/>
            <a:ext cx="5715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Zinc Finger Motif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289487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3152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Zinc Finger Motif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4800600" cy="3657600"/>
          </a:xfrm>
        </p:spPr>
        <p:txBody>
          <a:bodyPr>
            <a:normAutofit/>
          </a:bodyPr>
          <a:lstStyle/>
          <a:p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Functions: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DNA recognition.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RNA packing.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Transcriptional activities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Regulation of Apoptosis. 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Protein folding and assembly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Lipid binding.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7" t="23507" r="19442" b="31343"/>
          <a:stretch/>
        </p:blipFill>
        <p:spPr bwMode="auto">
          <a:xfrm>
            <a:off x="3809999" y="1164881"/>
            <a:ext cx="5257801" cy="2264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400" y="51816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Zinc ions found in 8% of all the human proteins, plays as important role in the organization of their three dimensional structure.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925545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7" b="6250"/>
          <a:stretch/>
        </p:blipFill>
        <p:spPr bwMode="auto">
          <a:xfrm>
            <a:off x="0" y="76200"/>
            <a:ext cx="9095874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2" y="47299"/>
            <a:ext cx="501867" cy="4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01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DNA Repair Mechanism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" t="39840" r="38228" b="6838"/>
          <a:stretch/>
        </p:blipFill>
        <p:spPr bwMode="auto">
          <a:xfrm>
            <a:off x="1066800" y="3604146"/>
            <a:ext cx="7010399" cy="287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391400" cy="2667000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Double Strand Break: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Endonucleases create specific double strand breaks (DSBs) at desired locations in the genomes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Harness the cells endogenous mechanisms to repair the induced break by</a:t>
            </a:r>
          </a:p>
          <a:p>
            <a:pPr algn="just">
              <a:spcBef>
                <a:spcPts val="0"/>
              </a:spcBef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Natural process of homologous recombination (HR) and non-homologous end joining (NHEJ)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416675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406021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69" t="17910" r="772" b="4664"/>
          <a:stretch/>
        </p:blipFill>
        <p:spPr bwMode="auto">
          <a:xfrm>
            <a:off x="1828800" y="76200"/>
            <a:ext cx="5312392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73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" y="152400"/>
            <a:ext cx="9096898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430278" cy="40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1487181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6" t="14926" r="5220" b="4144"/>
          <a:stretch/>
        </p:blipFill>
        <p:spPr bwMode="auto">
          <a:xfrm>
            <a:off x="3581400" y="990600"/>
            <a:ext cx="5525252" cy="58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3152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Working of Zinc Finger Nucleases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95400"/>
            <a:ext cx="3530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Double Strand Break (DSB):</a:t>
            </a:r>
          </a:p>
          <a:p>
            <a:pPr marL="287338"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Two ZFNs with different sequence specific sites collaborate as a hetero-dimer to produce a DSB.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847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3152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Applications Zinc Finger Nucleases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1371600"/>
            <a:ext cx="7620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Functional Genomics / Target Validation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Creation of gene knockout in multiple cell lines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Complete knockout of gene not amenable by RNA-I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Cell Based Screening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Creation of Knock in cell line with promoters, fusion tags or reporters integrated into ungenerous genes.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Cell Lines Optimization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Creation of Cell lines that produce high yield of proteins or antibodies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3993652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0772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Genetics, Genomics and Epigenetics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757" y="1417637"/>
            <a:ext cx="7618844" cy="4525963"/>
          </a:xfrm>
        </p:spPr>
        <p:txBody>
          <a:bodyPr>
            <a:normAutofit/>
          </a:bodyPr>
          <a:lstStyle/>
          <a:p>
            <a:pPr marL="339725" indent="-339725">
              <a:spcBef>
                <a:spcPts val="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Genetics:</a:t>
            </a:r>
          </a:p>
          <a:p>
            <a:pPr marL="339725" indent="0">
              <a:spcBef>
                <a:spcPts val="0"/>
              </a:spcBef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study of genes and heredity </a:t>
            </a:r>
          </a:p>
          <a:p>
            <a:pPr marL="339725" indent="-339725">
              <a:spcBef>
                <a:spcPts val="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Genes: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339725" indent="0" algn="just">
              <a:spcBef>
                <a:spcPts val="0"/>
              </a:spcBef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gene is a segment of DNA that contains instructions for building one or more molecules</a:t>
            </a:r>
          </a:p>
          <a:p>
            <a:pPr marL="339725" indent="-339725" algn="just">
              <a:spcBef>
                <a:spcPts val="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Genome: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339725" indent="0" algn="just">
              <a:spcBef>
                <a:spcPts val="0"/>
              </a:spcBef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total number of genes (genetic information) present in a organism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Epigenetics: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study of the chemical modification of specific genes or gene-associated proteins of an organism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11065748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5" t="17350" r="24792" b="2612"/>
          <a:stretch/>
        </p:blipFill>
        <p:spPr bwMode="auto">
          <a:xfrm>
            <a:off x="228600" y="1219200"/>
            <a:ext cx="8610599" cy="530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315200" cy="71596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Limitations of  Zinc Finger Nucleases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57807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416675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4189304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5334000" cy="8382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TALENS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315200" cy="4343400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TALENs, or transcription activator-like (TAL) effector nucleases, are widely used for precise and efficient gene editing in live cells.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TALENs are fusion of TALE repeats and the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Fokl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restriction enzyme.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Each individual of TALE repeat target a single nucleotide, allowing for more flexible target design and creating the number of potential  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TALENs can target any desired sequence within a genome, with no PAM (Proto-spacer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adjuscent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Motif) site restrictions.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12151720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1"/>
            <a:ext cx="7010400" cy="3505200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Specifically, TALENs consist of a DNA binding domain linked to a specific effector domain (e.g., Fok1 nuclease). 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Our Invitrogen Flex-Cut TALEN mRNA pairs are an all-in-one solution to perform either knockout or knock-in genome editing. 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They are available in a convenient transfection-ready mRNA format to accelerate your gene editing experiments.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76400" y="381000"/>
            <a:ext cx="5334000" cy="8382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TALENS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415816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Typical Structure of 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1"/>
            <a:ext cx="7467600" cy="2590799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Central repeat domain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Number of repeats  1.5 to 33.5.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Each repeat consist of 34 residues.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Short repeat at the Carboxyl terminal end.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Hyper-variable residues: position 12 and 13.</a:t>
            </a:r>
          </a:p>
          <a:p>
            <a:pPr algn="just">
              <a:spcBef>
                <a:spcPts val="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Structure: two alpha helices.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5" t="28172" r="15561" b="21455"/>
          <a:stretch/>
        </p:blipFill>
        <p:spPr bwMode="auto">
          <a:xfrm>
            <a:off x="2133600" y="3962400"/>
            <a:ext cx="6400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1073927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43800" cy="8683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How to we engineer TALEN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6" t="47015" r="20386" b="17351"/>
          <a:stretch/>
        </p:blipFill>
        <p:spPr bwMode="auto">
          <a:xfrm>
            <a:off x="1336343" y="3962400"/>
            <a:ext cx="6359857" cy="227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1295400"/>
            <a:ext cx="6629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Combinations of amino acid bind to specific nucleotides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This code has been deciphered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is now possible to engineer TALs to target specific DNA sequence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TALs can be fused to functional domains and applied to edit the genome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660821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9906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Structure of a TALEN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31716" r="17135" b="32575"/>
          <a:stretch/>
        </p:blipFill>
        <p:spPr bwMode="auto">
          <a:xfrm>
            <a:off x="938139" y="1219200"/>
            <a:ext cx="7596261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3330476"/>
            <a:ext cx="670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DNA binding motifs are engineered based on the coding amino acids in TAL motif.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DNA sequence of the restriction enzyme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Fokl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is fused to the DNA sequence for the TAL repeats resulting in the creation of a chimeric enzyme which can target specific regions of the DNA.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997582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Engineering the TALENS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5" t="26306" r="17869" b="10448"/>
          <a:stretch/>
        </p:blipFill>
        <p:spPr bwMode="auto">
          <a:xfrm>
            <a:off x="228600" y="1295400"/>
            <a:ext cx="8757220" cy="4931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42114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How do TALENS Work?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7" t="23898" r="16467" b="35851"/>
          <a:stretch/>
        </p:blipFill>
        <p:spPr bwMode="auto">
          <a:xfrm>
            <a:off x="1066800" y="1295400"/>
            <a:ext cx="714876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342900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pair of TALENS, one specific to each region flanking the targeted locus (black) are transfected into the cell and expressed in vivo. 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Upon expression the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Fokl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domain restricts the DNA on either side of the locus resulting in a double stranded break.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870543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254276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DNA repair mechanism attempts to repair the gap by a process known as gap filling.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It recruits DNA polymerase and DNA repair enzymes.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However in the absence of either of the template strands, the gap is repaired without the gene. 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This results in a gene deletion. 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2" t="32836" r="16296" b="37173"/>
          <a:stretch/>
        </p:blipFill>
        <p:spPr bwMode="auto">
          <a:xfrm>
            <a:off x="609599" y="1143000"/>
            <a:ext cx="7772401" cy="2193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How do TALENS Work? Deletion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3001978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3992940"/>
            <a:ext cx="685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If we induce a DNA fragment with a homologous recombination site that matches the regions flanking the deletion, the DNA fragment integrates into the double stranded break. This result in a gene insertion.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How do TALENS Work? Insertion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t="28918" r="16505" b="34500"/>
          <a:stretch/>
        </p:blipFill>
        <p:spPr bwMode="auto">
          <a:xfrm>
            <a:off x="1219200" y="1524000"/>
            <a:ext cx="6837673" cy="210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3768894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23750" r="20703" b="19355"/>
          <a:stretch/>
        </p:blipFill>
        <p:spPr bwMode="auto">
          <a:xfrm>
            <a:off x="64868" y="0"/>
            <a:ext cx="907913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4003434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What is CRISPR?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32463" r="14092" b="18283"/>
          <a:stretch/>
        </p:blipFill>
        <p:spPr bwMode="auto">
          <a:xfrm>
            <a:off x="381000" y="1786898"/>
            <a:ext cx="8573068" cy="3013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119153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21875" r="20254" b="16840"/>
          <a:stretch/>
        </p:blipFill>
        <p:spPr bwMode="auto">
          <a:xfrm>
            <a:off x="304800" y="228600"/>
            <a:ext cx="8610600" cy="457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4750475"/>
            <a:ext cx="8686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i. CRISPR-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systems mediated genome modification depending on the two main double-strand break (DSB) repair pathways.</a:t>
            </a:r>
          </a:p>
          <a:p>
            <a:pPr marL="228600" indent="-228600"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Indel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mutation and gene deletion are outcomes of the dominant non-homologous end joining (NHEJ) repair pathway.</a:t>
            </a:r>
          </a:p>
          <a:p>
            <a:pPr marL="292100" indent="-292100"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iii. Gene insertion, correction, and replacement, using a DNA donor template, are outcomes of the homology directed repair (HDR) pathway.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416675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1547489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" t="21829" r="772" b="4066"/>
          <a:stretch/>
        </p:blipFill>
        <p:spPr bwMode="auto">
          <a:xfrm>
            <a:off x="76200" y="1371600"/>
            <a:ext cx="8991600" cy="457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304800"/>
            <a:ext cx="83820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Comparison of ZEN, TALENS and CRISR/CAS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4438534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315200" cy="944562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Improved Crop Traits By Genome Editing Techniques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24555" r="16642" b="4861"/>
          <a:stretch/>
        </p:blipFill>
        <p:spPr bwMode="auto">
          <a:xfrm>
            <a:off x="0" y="1447800"/>
            <a:ext cx="9067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423791"/>
            <a:ext cx="8839200" cy="5386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11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0080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Source: 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Zhang et al. Genome Biology (2018)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33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5" t="18750" r="17422" b="4861"/>
          <a:stretch/>
        </p:blipFill>
        <p:spPr bwMode="auto">
          <a:xfrm>
            <a:off x="76200" y="990600"/>
            <a:ext cx="895263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24555" r="16642" b="71345"/>
          <a:stretch/>
        </p:blipFill>
        <p:spPr bwMode="auto">
          <a:xfrm>
            <a:off x="0" y="685800"/>
            <a:ext cx="90678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6457890"/>
            <a:ext cx="655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Source: </a:t>
            </a:r>
            <a:r>
              <a:rPr lang="nl-NL" sz="2000" dirty="0">
                <a:latin typeface="Times New Roman" pitchFamily="18" charset="0"/>
                <a:cs typeface="Times New Roman" pitchFamily="18" charset="0"/>
              </a:rPr>
              <a:t>Zhang et al. Genome Biology (2018)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315200" cy="500062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Improved Crop Traits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91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00599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Genome Editing is a powerful tool which is expected to play a crucial role in sugarcane crop production to fulfill the needs of population under a climate change scenario.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Conventional breeding methodologies, the molecular breeding strategies aided by genome editing tools allow scientists to precisely target and edit for desired traits.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Genome editing enhanced crop productivity, nutritional value, and develop resistance against biotic as well as abiotic stressors by improving the crop genome.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Edit crops have been utilized in several breeding platforms for carrying the desired trait for the development of an elite local sugarcane variety.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466876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267200"/>
          </a:xfrm>
        </p:spPr>
        <p:txBody>
          <a:bodyPr>
            <a:no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Modern plant breeding approaches for sugarcane will increase the performance of plant breeding, and gene-edited elite cultivars can be approved for cultivation in specified locations.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For the last two decades SSNs such as ZFNs, and TALENs have revolutionized plant genome editing.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These techniques used for gene insertion, gene deletion, and increasing the efficiency of homologous recombination which allows for more precise and accurate events of gene replacement.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1064514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4600" y="1143000"/>
            <a:ext cx="365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0946A2-575A-4F42-ABB8-EC813D322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79559"/>
            <a:ext cx="5903253" cy="3759241"/>
          </a:xfrm>
          <a:prstGeom prst="rect">
            <a:avLst/>
          </a:prstGeom>
        </p:spPr>
      </p:pic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151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18750" r="23397" b="24167"/>
          <a:stretch/>
        </p:blipFill>
        <p:spPr bwMode="auto">
          <a:xfrm>
            <a:off x="27709" y="300317"/>
            <a:ext cx="9116291" cy="594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2963336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Main graphic"/>
          <p:cNvPicPr/>
          <p:nvPr/>
        </p:nvPicPr>
        <p:blipFill>
          <a:blip r:embed="rId2"/>
          <a:stretch/>
        </p:blipFill>
        <p:spPr>
          <a:xfrm>
            <a:off x="685800" y="1524120"/>
            <a:ext cx="7772400" cy="4495680"/>
          </a:xfrm>
          <a:prstGeom prst="rect">
            <a:avLst/>
          </a:prstGeom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4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9342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Sugarcane Breeding Constraints and Challenges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15485" r="13586" b="7416"/>
          <a:stretch/>
        </p:blipFill>
        <p:spPr bwMode="auto">
          <a:xfrm>
            <a:off x="304800" y="1219200"/>
            <a:ext cx="8534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  <p:pic>
        <p:nvPicPr>
          <p:cNvPr id="8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9241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Sugarcane as Complex Genome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47800"/>
            <a:ext cx="7620000" cy="4525963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High polyploidy level (Octoploid)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Highly Heterozygous nature of its genome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Differ in Chromosome number (genotype to genotype) range 80 to130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Total size of sugarcane genome is about 10 Gb which is;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Three (3) times larger than human genome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Ten (10) times lager than the closely related species Sorghum</a:t>
            </a:r>
            <a:endParaRPr lang="en-US" dirty="0"/>
          </a:p>
          <a:p>
            <a:pPr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Twenty (20) times lager than the rice genome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No diploid progenitors of sugarcane,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4229354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18497" t="21667" r="20000" b="14671"/>
          <a:stretch/>
        </p:blipFill>
        <p:spPr bwMode="auto">
          <a:xfrm>
            <a:off x="457200" y="93662"/>
            <a:ext cx="8229600" cy="57164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15000" y="5681246"/>
            <a:ext cx="2971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indent="-796925" algn="just"/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Source: (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Prathima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P.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etal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2018).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400" y="5867400"/>
            <a:ext cx="76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 Scheme of the sugarcane hybrid nuclear sub-genomes and the genetic contributions of each parental species, the chloroplast genome and the mitochondrial genomes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943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Genome Editing Technologies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848600" cy="44196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Genome Editing: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Mechanism of DNA recombination which involves the initiation breaks with the double strand DNA followed by repair by the endogenous DNA polymerase.</a:t>
            </a:r>
          </a:p>
          <a:p>
            <a:pPr marL="0" indent="0" algn="just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Three steps involved in Genome editing: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Target the locus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Delete or insert a gene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Repair the DNA strand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5" t="20833" r="35092" b="7292"/>
          <a:stretch/>
        </p:blipFill>
        <p:spPr bwMode="auto">
          <a:xfrm>
            <a:off x="8686800" y="76200"/>
            <a:ext cx="444498" cy="514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sugarcane board\Desktop\007.jpg">
            <a:extLst>
              <a:ext uri="{FF2B5EF4-FFF2-40B4-BE49-F238E27FC236}">
                <a16:creationId xmlns:a16="http://schemas.microsoft.com/office/drawing/2014/main" id="{23B2BE86-316A-4371-817C-0626DD20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2" t="17012" r="33838" b="16821"/>
          <a:stretch>
            <a:fillRect/>
          </a:stretch>
        </p:blipFill>
        <p:spPr bwMode="auto">
          <a:xfrm>
            <a:off x="31533" y="47299"/>
            <a:ext cx="579224" cy="55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438400" y="6356350"/>
            <a:ext cx="3581400" cy="365125"/>
          </a:xfrm>
        </p:spPr>
        <p:txBody>
          <a:bodyPr/>
          <a:lstStyle/>
          <a:p>
            <a:r>
              <a:rPr lang="en-US" dirty="0"/>
              <a:t>Sugarcane Research and Development Board, Punjab</a:t>
            </a:r>
          </a:p>
        </p:txBody>
      </p:sp>
    </p:spTree>
    <p:extLst>
      <p:ext uri="{BB962C8B-B14F-4D97-AF65-F5344CB8AC3E}">
        <p14:creationId xmlns:p14="http://schemas.microsoft.com/office/powerpoint/2010/main" val="1907281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1554</Words>
  <Application>Microsoft Office PowerPoint</Application>
  <PresentationFormat>On-screen Show (4:3)</PresentationFormat>
  <Paragraphs>201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Recent Advancements in Sugarcane Genomics </vt:lpstr>
      <vt:lpstr>Genetics, Genomics and Epigenetics</vt:lpstr>
      <vt:lpstr>PowerPoint Presentation</vt:lpstr>
      <vt:lpstr>PowerPoint Presentation</vt:lpstr>
      <vt:lpstr>PowerPoint Presentation</vt:lpstr>
      <vt:lpstr>Sugarcane Breeding Constraints and Challenges</vt:lpstr>
      <vt:lpstr>Sugarcane as Complex Genome</vt:lpstr>
      <vt:lpstr>PowerPoint Presentation</vt:lpstr>
      <vt:lpstr>Genome Editing Technologies </vt:lpstr>
      <vt:lpstr>Genome Editing Technologies </vt:lpstr>
      <vt:lpstr>Zinc Finger Nucleases (ZFN)</vt:lpstr>
      <vt:lpstr>Zinc Finger Nucleases (ZFN)</vt:lpstr>
      <vt:lpstr>Zinc Finger Motif</vt:lpstr>
      <vt:lpstr>PowerPoint Presentation</vt:lpstr>
      <vt:lpstr>DNA Repair Mechanism</vt:lpstr>
      <vt:lpstr>PowerPoint Presentation</vt:lpstr>
      <vt:lpstr>PowerPoint Presentation</vt:lpstr>
      <vt:lpstr>Working of Zinc Finger Nucleases</vt:lpstr>
      <vt:lpstr>Applications Zinc Finger Nucleases</vt:lpstr>
      <vt:lpstr>Limitations of  Zinc Finger Nucleases</vt:lpstr>
      <vt:lpstr>TALENS</vt:lpstr>
      <vt:lpstr>TALENS</vt:lpstr>
      <vt:lpstr>Typical Structure of TALs</vt:lpstr>
      <vt:lpstr>How to we engineer TALEN</vt:lpstr>
      <vt:lpstr>Structure of a TALEN</vt:lpstr>
      <vt:lpstr>Engineering the TALENS</vt:lpstr>
      <vt:lpstr>How do TALENS Work?</vt:lpstr>
      <vt:lpstr>How do TALENS Work? Deletion</vt:lpstr>
      <vt:lpstr>How do TALENS Work? Insertion</vt:lpstr>
      <vt:lpstr>What is CRISPR?</vt:lpstr>
      <vt:lpstr>PowerPoint Presentation</vt:lpstr>
      <vt:lpstr>PowerPoint Presentation</vt:lpstr>
      <vt:lpstr>Improved Crop Traits By Genome Editing Techniques </vt:lpstr>
      <vt:lpstr>Improved Crop Traits</vt:lpstr>
      <vt:lpstr>Conclusion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Highlights of Genetics and Genomics Workshop, 2022</dc:title>
  <dc:creator>Dell</dc:creator>
  <cp:lastModifiedBy>Aamir Shahzad</cp:lastModifiedBy>
  <cp:revision>271</cp:revision>
  <cp:lastPrinted>2022-09-02T22:28:36Z</cp:lastPrinted>
  <dcterms:created xsi:type="dcterms:W3CDTF">2006-08-16T00:00:00Z</dcterms:created>
  <dcterms:modified xsi:type="dcterms:W3CDTF">2022-10-04T04:27:44Z</dcterms:modified>
</cp:coreProperties>
</file>